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sldIdLst>
    <p:sldId id="256" r:id="rId2"/>
    <p:sldId id="301" r:id="rId3"/>
    <p:sldId id="298" r:id="rId4"/>
    <p:sldId id="297" r:id="rId5"/>
    <p:sldId id="281" r:id="rId6"/>
    <p:sldId id="323" r:id="rId7"/>
    <p:sldId id="324" r:id="rId8"/>
    <p:sldId id="325" r:id="rId9"/>
    <p:sldId id="326" r:id="rId10"/>
    <p:sldId id="258" r:id="rId11"/>
    <p:sldId id="259" r:id="rId12"/>
    <p:sldId id="296" r:id="rId13"/>
    <p:sldId id="260" r:id="rId14"/>
    <p:sldId id="261" r:id="rId15"/>
    <p:sldId id="262" r:id="rId16"/>
    <p:sldId id="266" r:id="rId17"/>
    <p:sldId id="329" r:id="rId18"/>
    <p:sldId id="331" r:id="rId19"/>
    <p:sldId id="332" r:id="rId20"/>
    <p:sldId id="303" r:id="rId21"/>
    <p:sldId id="302" r:id="rId22"/>
    <p:sldId id="306" r:id="rId23"/>
    <p:sldId id="307" r:id="rId24"/>
    <p:sldId id="308" r:id="rId25"/>
    <p:sldId id="309" r:id="rId26"/>
    <p:sldId id="310" r:id="rId27"/>
    <p:sldId id="311" r:id="rId28"/>
    <p:sldId id="312" r:id="rId29"/>
    <p:sldId id="313" r:id="rId30"/>
    <p:sldId id="314" r:id="rId31"/>
    <p:sldId id="315" r:id="rId32"/>
    <p:sldId id="316" r:id="rId33"/>
    <p:sldId id="318" r:id="rId34"/>
    <p:sldId id="319" r:id="rId35"/>
    <p:sldId id="320" r:id="rId36"/>
    <p:sldId id="321" r:id="rId37"/>
    <p:sldId id="322" r:id="rId38"/>
    <p:sldId id="334" r:id="rId39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8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370223-BC61-4B83-AFA1-CCF078F0BC54}" type="datetimeFigureOut">
              <a:rPr lang="es-CL" smtClean="0"/>
              <a:t>22-07-2019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1D568C-E0FF-4697-8EB1-7D204782A6F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9949716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1D568C-E0FF-4697-8EB1-7D204782A6F4}" type="slidenum">
              <a:rPr lang="es-CL" smtClean="0"/>
              <a:t>2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421199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1D568C-E0FF-4697-8EB1-7D204782A6F4}" type="slidenum">
              <a:rPr lang="es-CL" smtClean="0"/>
              <a:t>13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832147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87710-8914-492F-A794-BCF02883445B}" type="datetimeFigureOut">
              <a:rPr lang="es-CL" smtClean="0"/>
              <a:t>22-07-2019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7F0B2-5D08-4230-80E7-9447ECF4E7C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7637954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87710-8914-492F-A794-BCF02883445B}" type="datetimeFigureOut">
              <a:rPr lang="es-CL" smtClean="0"/>
              <a:t>22-07-2019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7F0B2-5D08-4230-80E7-9447ECF4E7C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9714051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87710-8914-492F-A794-BCF02883445B}" type="datetimeFigureOut">
              <a:rPr lang="es-CL" smtClean="0"/>
              <a:t>22-07-2019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7F0B2-5D08-4230-80E7-9447ECF4E7C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585032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87710-8914-492F-A794-BCF02883445B}" type="datetimeFigureOut">
              <a:rPr lang="es-CL" smtClean="0"/>
              <a:t>22-07-2019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7F0B2-5D08-4230-80E7-9447ECF4E7C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0290973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87710-8914-492F-A794-BCF02883445B}" type="datetimeFigureOut">
              <a:rPr lang="es-CL" smtClean="0"/>
              <a:t>22-07-2019</a:t>
            </a:fld>
            <a:endParaRPr lang="es-CL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7F0B2-5D08-4230-80E7-9447ECF4E7C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6625107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87710-8914-492F-A794-BCF02883445B}" type="datetimeFigureOut">
              <a:rPr lang="es-CL" smtClean="0"/>
              <a:t>22-07-2019</a:t>
            </a:fld>
            <a:endParaRPr lang="es-C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7F0B2-5D08-4230-80E7-9447ECF4E7C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9455834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87710-8914-492F-A794-BCF02883445B}" type="datetimeFigureOut">
              <a:rPr lang="es-CL" smtClean="0"/>
              <a:t>22-07-2019</a:t>
            </a:fld>
            <a:endParaRPr lang="es-CL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7F0B2-5D08-4230-80E7-9447ECF4E7C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9847611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87710-8914-492F-A794-BCF02883445B}" type="datetimeFigureOut">
              <a:rPr lang="es-CL" smtClean="0"/>
              <a:t>22-07-2019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7F0B2-5D08-4230-80E7-9447ECF4E7C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463222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87710-8914-492F-A794-BCF02883445B}" type="datetimeFigureOut">
              <a:rPr lang="es-CL" smtClean="0"/>
              <a:t>22-07-2019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7F0B2-5D08-4230-80E7-9447ECF4E7C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8263791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87710-8914-492F-A794-BCF02883445B}" type="datetimeFigureOut">
              <a:rPr lang="es-CL" smtClean="0"/>
              <a:t>22-07-2019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7F0B2-5D08-4230-80E7-9447ECF4E7C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6941606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87710-8914-492F-A794-BCF02883445B}" type="datetimeFigureOut">
              <a:rPr lang="es-CL" smtClean="0"/>
              <a:t>22-07-2019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7F0B2-5D08-4230-80E7-9447ECF4E7C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658718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587710-8914-492F-A794-BCF02883445B}" type="datetimeFigureOut">
              <a:rPr lang="es-CL" smtClean="0"/>
              <a:t>22-07-2019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17F0B2-5D08-4230-80E7-9447ECF4E7C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283123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image" Target="../media/image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11.jp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g"/><Relationship Id="rId5" Type="http://schemas.microsoft.com/office/2007/relationships/hdphoto" Target="../media/hdphoto2.wdp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emf"/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2" Type="http://schemas.openxmlformats.org/officeDocument/2006/relationships/image" Target="../media/image48.em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em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emf"/><Relationship Id="rId2" Type="http://schemas.openxmlformats.org/officeDocument/2006/relationships/image" Target="../media/image52.em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5645835" y="3392423"/>
            <a:ext cx="6546165" cy="1602316"/>
          </a:xfrm>
        </p:spPr>
        <p:txBody>
          <a:bodyPr>
            <a:noAutofit/>
          </a:bodyPr>
          <a:lstStyle/>
          <a:p>
            <a:pPr algn="r"/>
            <a:r>
              <a:rPr lang="es-CL" sz="4800" dirty="0"/>
              <a:t>Atención de Salud Mental en el nivel primario de atención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400802" y="5036943"/>
            <a:ext cx="4417256" cy="1655762"/>
          </a:xfrm>
        </p:spPr>
        <p:txBody>
          <a:bodyPr/>
          <a:lstStyle/>
          <a:p>
            <a:pPr algn="l"/>
            <a:r>
              <a:rPr lang="es-CL" dirty="0"/>
              <a:t>Sebastián Prieto Gajardo</a:t>
            </a:r>
          </a:p>
          <a:p>
            <a:pPr algn="l"/>
            <a:r>
              <a:rPr lang="es-CL" dirty="0"/>
              <a:t>Psiquiatra asesor de Salud Mental</a:t>
            </a:r>
          </a:p>
          <a:p>
            <a:pPr algn="l"/>
            <a:r>
              <a:rPr lang="es-CL" dirty="0"/>
              <a:t>DSS Coquimbo, 2019</a:t>
            </a:r>
          </a:p>
        </p:txBody>
      </p:sp>
    </p:spTree>
    <p:extLst>
      <p:ext uri="{BB962C8B-B14F-4D97-AF65-F5344CB8AC3E}">
        <p14:creationId xmlns:p14="http://schemas.microsoft.com/office/powerpoint/2010/main" val="7927511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72772" y="140042"/>
            <a:ext cx="10515600" cy="1325563"/>
          </a:xfrm>
        </p:spPr>
        <p:txBody>
          <a:bodyPr/>
          <a:lstStyle/>
          <a:p>
            <a:pPr algn="r"/>
            <a:r>
              <a:rPr lang="es-CL" b="1" dirty="0"/>
              <a:t>Introducción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73718" y="6006901"/>
            <a:ext cx="4178105" cy="68228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CL" sz="2400" dirty="0"/>
              <a:t>Pirámide de </a:t>
            </a:r>
            <a:r>
              <a:rPr lang="es-CL" sz="2400" dirty="0" err="1"/>
              <a:t>Goldberg</a:t>
            </a:r>
            <a:r>
              <a:rPr lang="es-CL" sz="2400" dirty="0"/>
              <a:t> y </a:t>
            </a:r>
            <a:r>
              <a:rPr lang="es-CL" sz="2400" dirty="0" err="1"/>
              <a:t>Huxley</a:t>
            </a:r>
            <a:endParaRPr lang="es-CL" sz="2400" dirty="0"/>
          </a:p>
        </p:txBody>
      </p:sp>
      <p:sp>
        <p:nvSpPr>
          <p:cNvPr id="4" name="Marcador de contenido 2"/>
          <p:cNvSpPr txBox="1">
            <a:spLocks/>
          </p:cNvSpPr>
          <p:nvPr/>
        </p:nvSpPr>
        <p:spPr>
          <a:xfrm>
            <a:off x="5090158" y="3094892"/>
            <a:ext cx="7090119" cy="35989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L" dirty="0"/>
              <a:t>Se describen 5 niveles  y 4 filtros para la atención en salud mental:</a:t>
            </a:r>
          </a:p>
          <a:p>
            <a:pPr lvl="1"/>
            <a:r>
              <a:rPr lang="es-CL" dirty="0"/>
              <a:t>Un importante porcentaje nunca llega a consultar o no es detectado en el primer nivel de atención</a:t>
            </a:r>
          </a:p>
          <a:p>
            <a:pPr lvl="1"/>
            <a:r>
              <a:rPr lang="es-CL" dirty="0"/>
              <a:t>Menos de un 10% de las personas que requieren atención de salud mental corresponden al nivel de especialidad. </a:t>
            </a:r>
          </a:p>
        </p:txBody>
      </p:sp>
      <p:sp>
        <p:nvSpPr>
          <p:cNvPr id="7" name="Triángulo isósceles 6"/>
          <p:cNvSpPr/>
          <p:nvPr/>
        </p:nvSpPr>
        <p:spPr>
          <a:xfrm>
            <a:off x="2194560" y="829994"/>
            <a:ext cx="914400" cy="944040"/>
          </a:xfrm>
          <a:prstGeom prst="triangle">
            <a:avLst>
              <a:gd name="adj" fmla="val 47647"/>
            </a:avLst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8" name="Trapecio 7"/>
          <p:cNvSpPr/>
          <p:nvPr/>
        </p:nvSpPr>
        <p:spPr>
          <a:xfrm>
            <a:off x="1758462" y="1962869"/>
            <a:ext cx="1786596" cy="843430"/>
          </a:xfrm>
          <a:prstGeom prst="trapezoid">
            <a:avLst>
              <a:gd name="adj" fmla="val 46683"/>
            </a:avLst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" name="Trapecio 8"/>
          <p:cNvSpPr/>
          <p:nvPr/>
        </p:nvSpPr>
        <p:spPr>
          <a:xfrm>
            <a:off x="1266092" y="2987557"/>
            <a:ext cx="2813539" cy="843430"/>
          </a:xfrm>
          <a:prstGeom prst="trapezoid">
            <a:avLst>
              <a:gd name="adj" fmla="val 51686"/>
            </a:avLst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0" name="Trapecio 9"/>
          <p:cNvSpPr/>
          <p:nvPr/>
        </p:nvSpPr>
        <p:spPr>
          <a:xfrm>
            <a:off x="773723" y="3991593"/>
            <a:ext cx="3812345" cy="843430"/>
          </a:xfrm>
          <a:prstGeom prst="trapezoid">
            <a:avLst>
              <a:gd name="adj" fmla="val 53354"/>
            </a:avLst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11" name="Trapecio 10"/>
          <p:cNvSpPr/>
          <p:nvPr/>
        </p:nvSpPr>
        <p:spPr>
          <a:xfrm>
            <a:off x="239152" y="4998720"/>
            <a:ext cx="4851006" cy="843430"/>
          </a:xfrm>
          <a:prstGeom prst="trapezoid">
            <a:avLst>
              <a:gd name="adj" fmla="val 55022"/>
            </a:avLst>
          </a:pr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629265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048976" y="365125"/>
            <a:ext cx="2992691" cy="1298841"/>
          </a:xfrm>
        </p:spPr>
        <p:txBody>
          <a:bodyPr>
            <a:normAutofit fontScale="90000"/>
          </a:bodyPr>
          <a:lstStyle/>
          <a:p>
            <a:r>
              <a:rPr lang="es-CL" b="1" dirty="0"/>
              <a:t>El Modelo Gravitacional</a:t>
            </a:r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261" y="44626"/>
            <a:ext cx="8799060" cy="6712168"/>
          </a:xfr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8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92" y="91504"/>
            <a:ext cx="8725688" cy="6665986"/>
          </a:xfrm>
          <a:prstGeom prst="rect">
            <a:avLst/>
          </a:prstGeom>
        </p:spPr>
      </p:pic>
      <p:pic>
        <p:nvPicPr>
          <p:cNvPr id="7" name="6 Imagen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57" y="228600"/>
            <a:ext cx="8707901" cy="6530926"/>
          </a:xfrm>
          <a:prstGeom prst="rect">
            <a:avLst/>
          </a:prstGeom>
        </p:spPr>
      </p:pic>
      <p:sp>
        <p:nvSpPr>
          <p:cNvPr id="8" name="7 Elipse"/>
          <p:cNvSpPr/>
          <p:nvPr/>
        </p:nvSpPr>
        <p:spPr>
          <a:xfrm>
            <a:off x="5310837" y="332656"/>
            <a:ext cx="709384" cy="7761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" name="8 Elipse"/>
          <p:cNvSpPr/>
          <p:nvPr/>
        </p:nvSpPr>
        <p:spPr>
          <a:xfrm>
            <a:off x="2430517" y="2806530"/>
            <a:ext cx="709384" cy="7761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0" name="9 Elipse"/>
          <p:cNvSpPr/>
          <p:nvPr/>
        </p:nvSpPr>
        <p:spPr>
          <a:xfrm>
            <a:off x="3438629" y="1277144"/>
            <a:ext cx="709384" cy="7761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1" name="10 Elipse"/>
          <p:cNvSpPr/>
          <p:nvPr/>
        </p:nvSpPr>
        <p:spPr>
          <a:xfrm>
            <a:off x="5592339" y="1988840"/>
            <a:ext cx="709384" cy="7761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23" r="26693"/>
          <a:stretch/>
        </p:blipFill>
        <p:spPr>
          <a:xfrm>
            <a:off x="8925321" y="1831739"/>
            <a:ext cx="3186824" cy="4885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0080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b="1" dirty="0"/>
              <a:t>La decisión de consultar</a:t>
            </a: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5343" y="4539416"/>
            <a:ext cx="11457492" cy="2070081"/>
          </a:xfrm>
          <a:prstGeom prst="rect">
            <a:avLst/>
          </a:prstGeom>
        </p:spPr>
      </p:pic>
      <p:sp>
        <p:nvSpPr>
          <p:cNvPr id="5" name="3 Rectángulo redondeado"/>
          <p:cNvSpPr/>
          <p:nvPr/>
        </p:nvSpPr>
        <p:spPr>
          <a:xfrm>
            <a:off x="5825295" y="1826896"/>
            <a:ext cx="1728788" cy="122555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EAEA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CL" dirty="0"/>
              <a:t>Sistema de Salud</a:t>
            </a:r>
          </a:p>
        </p:txBody>
      </p:sp>
      <p:sp>
        <p:nvSpPr>
          <p:cNvPr id="6" name="4 Rectángulo redondeado"/>
          <p:cNvSpPr/>
          <p:nvPr/>
        </p:nvSpPr>
        <p:spPr>
          <a:xfrm>
            <a:off x="7769984" y="891859"/>
            <a:ext cx="1728787" cy="1223962"/>
          </a:xfrm>
          <a:prstGeom prst="roundRect">
            <a:avLst/>
          </a:prstGeom>
          <a:solidFill>
            <a:srgbClr val="FFC000"/>
          </a:solidFill>
          <a:ln>
            <a:solidFill>
              <a:srgbClr val="EAEA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CL" dirty="0">
                <a:solidFill>
                  <a:schemeClr val="accent6">
                    <a:lumMod val="50000"/>
                  </a:schemeClr>
                </a:solidFill>
              </a:rPr>
              <a:t>Paciente</a:t>
            </a:r>
          </a:p>
        </p:txBody>
      </p:sp>
      <p:sp>
        <p:nvSpPr>
          <p:cNvPr id="7" name="5 Rectángulo redondeado"/>
          <p:cNvSpPr/>
          <p:nvPr/>
        </p:nvSpPr>
        <p:spPr>
          <a:xfrm>
            <a:off x="9641645" y="1826896"/>
            <a:ext cx="1728788" cy="1225550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>
            <a:solidFill>
              <a:srgbClr val="EAEA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CL" dirty="0"/>
              <a:t>Proveedores</a:t>
            </a:r>
          </a:p>
        </p:txBody>
      </p:sp>
      <p:sp>
        <p:nvSpPr>
          <p:cNvPr id="8" name="6 Flecha abajo"/>
          <p:cNvSpPr/>
          <p:nvPr/>
        </p:nvSpPr>
        <p:spPr>
          <a:xfrm rot="3297940">
            <a:off x="9282077" y="2475391"/>
            <a:ext cx="431800" cy="503237"/>
          </a:xfrm>
          <a:prstGeom prst="downArrow">
            <a:avLst/>
          </a:prstGeom>
          <a:solidFill>
            <a:schemeClr val="accent6">
              <a:lumMod val="50000"/>
            </a:schemeClr>
          </a:solidFill>
          <a:ln>
            <a:solidFill>
              <a:srgbClr val="EAEA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L"/>
          </a:p>
        </p:txBody>
      </p:sp>
      <p:sp>
        <p:nvSpPr>
          <p:cNvPr id="9" name="7 Flecha abajo"/>
          <p:cNvSpPr/>
          <p:nvPr/>
        </p:nvSpPr>
        <p:spPr>
          <a:xfrm rot="17165692">
            <a:off x="7554083" y="2484122"/>
            <a:ext cx="431800" cy="504825"/>
          </a:xfrm>
          <a:prstGeom prst="downArrow">
            <a:avLst/>
          </a:prstGeom>
          <a:solidFill>
            <a:schemeClr val="accent6">
              <a:lumMod val="75000"/>
            </a:schemeClr>
          </a:solidFill>
          <a:ln>
            <a:solidFill>
              <a:srgbClr val="EAEA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L"/>
          </a:p>
        </p:txBody>
      </p:sp>
      <p:sp>
        <p:nvSpPr>
          <p:cNvPr id="10" name="8 Flecha abajo"/>
          <p:cNvSpPr/>
          <p:nvPr/>
        </p:nvSpPr>
        <p:spPr>
          <a:xfrm>
            <a:off x="8417683" y="2044385"/>
            <a:ext cx="431800" cy="503237"/>
          </a:xfrm>
          <a:prstGeom prst="downArrow">
            <a:avLst/>
          </a:prstGeom>
          <a:solidFill>
            <a:srgbClr val="FFC000"/>
          </a:solidFill>
          <a:ln>
            <a:solidFill>
              <a:srgbClr val="EAEA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L"/>
          </a:p>
        </p:txBody>
      </p:sp>
      <p:sp>
        <p:nvSpPr>
          <p:cNvPr id="11" name="9 Elipse"/>
          <p:cNvSpPr/>
          <p:nvPr/>
        </p:nvSpPr>
        <p:spPr>
          <a:xfrm>
            <a:off x="7841420" y="2692085"/>
            <a:ext cx="1512888" cy="1368425"/>
          </a:xfrm>
          <a:prstGeom prst="ellipse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CL" dirty="0"/>
              <a:t>Salud somática</a:t>
            </a:r>
          </a:p>
        </p:txBody>
      </p:sp>
      <p:sp>
        <p:nvSpPr>
          <p:cNvPr id="12" name="Flecha: curvada hacia la derecha 11"/>
          <p:cNvSpPr/>
          <p:nvPr/>
        </p:nvSpPr>
        <p:spPr>
          <a:xfrm rot="17242486">
            <a:off x="4526923" y="1820138"/>
            <a:ext cx="1631852" cy="3577416"/>
          </a:xfrm>
          <a:prstGeom prst="curvedRightArrow">
            <a:avLst>
              <a:gd name="adj1" fmla="val 17697"/>
              <a:gd name="adj2" fmla="val 50000"/>
              <a:gd name="adj3" fmla="val 25000"/>
            </a:avLst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rgbClr val="7030A0"/>
              </a:solidFill>
            </a:endParaRPr>
          </a:p>
        </p:txBody>
      </p:sp>
      <p:sp>
        <p:nvSpPr>
          <p:cNvPr id="13" name="Rectángulo: esquinas redondeadas 12"/>
          <p:cNvSpPr/>
          <p:nvPr/>
        </p:nvSpPr>
        <p:spPr>
          <a:xfrm>
            <a:off x="1533378" y="1826896"/>
            <a:ext cx="2968284" cy="11602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000" b="1" i="1" dirty="0"/>
              <a:t>Determinantes sociales</a:t>
            </a:r>
          </a:p>
        </p:txBody>
      </p:sp>
    </p:spTree>
    <p:extLst>
      <p:ext uri="{BB962C8B-B14F-4D97-AF65-F5344CB8AC3E}">
        <p14:creationId xmlns:p14="http://schemas.microsoft.com/office/powerpoint/2010/main" val="14099706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ítulo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CL" b="1" dirty="0"/>
              <a:t>EL SEGUNDO Y TERCER FILTRO</a:t>
            </a:r>
          </a:p>
        </p:txBody>
      </p:sp>
      <p:pic>
        <p:nvPicPr>
          <p:cNvPr id="14" name="Marcador de contenido 1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5059" y="2124222"/>
            <a:ext cx="5101882" cy="3826412"/>
          </a:xfrm>
        </p:spPr>
      </p:pic>
    </p:spTree>
    <p:extLst>
      <p:ext uri="{BB962C8B-B14F-4D97-AF65-F5344CB8AC3E}">
        <p14:creationId xmlns:p14="http://schemas.microsoft.com/office/powerpoint/2010/main" val="17507140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3BAF474-D284-4341-AAFE-70DFF83E1C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245310"/>
            <a:ext cx="10515600" cy="3795686"/>
          </a:xfrm>
        </p:spPr>
        <p:txBody>
          <a:bodyPr/>
          <a:lstStyle/>
          <a:p>
            <a:pPr marL="0" indent="0" algn="r">
              <a:buNone/>
            </a:pPr>
            <a:r>
              <a:rPr lang="es-CL" sz="3200" b="1" dirty="0"/>
              <a:t>Es</a:t>
            </a:r>
            <a:r>
              <a:rPr lang="es-CL" sz="3200" b="1" dirty="0">
                <a:solidFill>
                  <a:schemeClr val="bg1"/>
                </a:solidFill>
              </a:rPr>
              <a:t> necesario definir </a:t>
            </a:r>
            <a:r>
              <a:rPr lang="es-CL" sz="3200" b="1" dirty="0"/>
              <a:t>que es un caso apto para tratamiento</a:t>
            </a:r>
          </a:p>
          <a:p>
            <a:pPr marL="0" indent="0" algn="r">
              <a:buNone/>
            </a:pPr>
            <a:endParaRPr lang="es-CL" b="1" dirty="0"/>
          </a:p>
          <a:p>
            <a:pPr lvl="1" algn="r"/>
            <a:r>
              <a:rPr lang="es-CL" dirty="0"/>
              <a:t>Severidad y patrón de los síntomas presentes</a:t>
            </a:r>
          </a:p>
          <a:p>
            <a:pPr lvl="1" algn="r"/>
            <a:r>
              <a:rPr lang="es-CL" dirty="0"/>
              <a:t>Ruptura de los mecanismos de adaptación habituales</a:t>
            </a:r>
          </a:p>
          <a:p>
            <a:pPr lvl="1" algn="r"/>
            <a:r>
              <a:rPr lang="es-CL" dirty="0"/>
              <a:t>Conducta activa de búsqueda de ayuda</a:t>
            </a:r>
          </a:p>
          <a:p>
            <a:pPr lvl="1" algn="r"/>
            <a:endParaRPr lang="es-CL" dirty="0"/>
          </a:p>
          <a:p>
            <a:pPr lvl="1" algn="r"/>
            <a:endParaRPr lang="es-CL" dirty="0"/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956F4674-1C9D-43F4-BCAD-C92BCDBA8913}"/>
              </a:ext>
            </a:extLst>
          </p:cNvPr>
          <p:cNvSpPr txBox="1">
            <a:spLocks/>
          </p:cNvSpPr>
          <p:nvPr/>
        </p:nvSpPr>
        <p:spPr>
          <a:xfrm>
            <a:off x="990600" y="54750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L" b="1"/>
              <a:t>¿Que es un caso?</a:t>
            </a:r>
            <a:endParaRPr lang="es-CL" b="1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447A7B7B-7E7F-4EE9-812B-8F1C06A585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4695" y="184179"/>
            <a:ext cx="5198568" cy="2609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8375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0D3794B-0E79-4625-B454-0DE7972D86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b="1" dirty="0"/>
              <a:t>Severidad y patrón de los síntomas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E3217E3-A27A-469C-8CE6-B151141EF6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2854" y="1588957"/>
            <a:ext cx="10515600" cy="5036696"/>
          </a:xfrm>
        </p:spPr>
        <p:txBody>
          <a:bodyPr>
            <a:normAutofit lnSpcReduction="10000"/>
          </a:bodyPr>
          <a:lstStyle/>
          <a:p>
            <a:pPr algn="r"/>
            <a:r>
              <a:rPr lang="es-CL" b="1" dirty="0"/>
              <a:t>Elabore una buena historia clínica</a:t>
            </a:r>
            <a:endParaRPr lang="es-CL" sz="2400" b="1" dirty="0"/>
          </a:p>
          <a:p>
            <a:pPr lvl="1" algn="r"/>
            <a:r>
              <a:rPr lang="es-CL" sz="2000" dirty="0"/>
              <a:t>Describa síntomas, signos y </a:t>
            </a:r>
            <a:r>
              <a:rPr lang="es-CL" sz="2000" i="1" dirty="0"/>
              <a:t>fenómenos</a:t>
            </a:r>
          </a:p>
          <a:p>
            <a:pPr lvl="1" algn="r"/>
            <a:r>
              <a:rPr lang="es-CL" sz="2000" dirty="0"/>
              <a:t>Redacte un examen mental abreviado</a:t>
            </a:r>
          </a:p>
          <a:p>
            <a:pPr lvl="1" algn="r"/>
            <a:r>
              <a:rPr lang="es-CL" sz="2000" dirty="0"/>
              <a:t>Realice un examen físico completo</a:t>
            </a:r>
          </a:p>
          <a:p>
            <a:pPr lvl="1" algn="r"/>
            <a:r>
              <a:rPr lang="es-CL" sz="2000" dirty="0"/>
              <a:t>Realice examen neurológico</a:t>
            </a:r>
          </a:p>
          <a:p>
            <a:pPr algn="r"/>
            <a:r>
              <a:rPr lang="es-CL" b="1" dirty="0"/>
              <a:t>Utilice escalas</a:t>
            </a:r>
            <a:endParaRPr lang="es-CL" sz="2400" b="1" dirty="0"/>
          </a:p>
          <a:p>
            <a:pPr lvl="1" algn="r"/>
            <a:r>
              <a:rPr lang="es-CL" sz="2000" dirty="0"/>
              <a:t>Goldberg, Edimburgo, PHQ9</a:t>
            </a:r>
          </a:p>
          <a:p>
            <a:pPr lvl="1" algn="r"/>
            <a:r>
              <a:rPr lang="es-CL" sz="2000" dirty="0"/>
              <a:t>MDQ</a:t>
            </a:r>
          </a:p>
          <a:p>
            <a:pPr lvl="1" algn="r"/>
            <a:r>
              <a:rPr lang="es-CL" sz="2000" dirty="0"/>
              <a:t>PANSS*</a:t>
            </a:r>
          </a:p>
          <a:p>
            <a:pPr algn="r"/>
            <a:r>
              <a:rPr lang="es-CL" b="1" dirty="0"/>
              <a:t>Apóyese en la red</a:t>
            </a:r>
          </a:p>
          <a:p>
            <a:pPr algn="r"/>
            <a:r>
              <a:rPr lang="es-CL" b="1" dirty="0"/>
              <a:t>Realice seguimiento del caso</a:t>
            </a:r>
          </a:p>
          <a:p>
            <a:pPr algn="r"/>
            <a:r>
              <a:rPr lang="es-CL" b="1" dirty="0"/>
              <a:t>Busque apoyo en su equipo</a:t>
            </a:r>
          </a:p>
          <a:p>
            <a:pPr lvl="1" algn="r"/>
            <a:r>
              <a:rPr lang="es-CL" sz="2000" dirty="0"/>
              <a:t>Inter, multi, transdisciplinariedad</a:t>
            </a:r>
          </a:p>
          <a:p>
            <a:pPr algn="r"/>
            <a:endParaRPr lang="es-CL" sz="2400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5A5F3A0-5B52-4A91-A0E8-0ABE4B5B0C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546" y="2008682"/>
            <a:ext cx="6233168" cy="4674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4241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74D2476-631C-43C5-A601-C64654EFBF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b="1" dirty="0"/>
              <a:t>Ruptura de los mecanismos de adaptación habituales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27BC538-5152-459A-A3FF-725B19235F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64383" y="4503046"/>
            <a:ext cx="10515600" cy="1693889"/>
          </a:xfrm>
        </p:spPr>
        <p:txBody>
          <a:bodyPr>
            <a:normAutofit/>
          </a:bodyPr>
          <a:lstStyle/>
          <a:p>
            <a:r>
              <a:rPr lang="es-CL" sz="3200" dirty="0"/>
              <a:t>Vulnerabilidad vs Resiliencia</a:t>
            </a:r>
          </a:p>
          <a:p>
            <a:r>
              <a:rPr lang="es-CL" sz="3200" dirty="0"/>
              <a:t>Cargas vs Red de apoyo</a:t>
            </a:r>
          </a:p>
          <a:p>
            <a:r>
              <a:rPr lang="es-CL" sz="3200" dirty="0"/>
              <a:t>Mecanismos de defensa vs Estrategias de afrontamiento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2E650740-826E-4C99-A9F0-E438D0F9C5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6806" y="1113911"/>
            <a:ext cx="5136630" cy="4528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2887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516ACF-BC43-44C7-AC2B-864D078A8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b="1" dirty="0"/>
              <a:t>Conducta activa de búsqueda de ayuda</a:t>
            </a: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3D1A113F-16FD-4664-84CD-2714E5C887D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333935"/>
            <a:ext cx="6023255" cy="3843028"/>
          </a:xfr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69A07120-64BD-4C97-A0B3-B664AAAB81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3362" y="2333935"/>
            <a:ext cx="5270438" cy="3843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011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40057" y="97833"/>
            <a:ext cx="10515600" cy="1325563"/>
          </a:xfrm>
        </p:spPr>
        <p:txBody>
          <a:bodyPr/>
          <a:lstStyle/>
          <a:p>
            <a:pPr algn="r"/>
            <a:r>
              <a:rPr lang="es-CL" b="1" dirty="0"/>
              <a:t>Sesgos en Salud Mental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42777" y="4248443"/>
            <a:ext cx="11373732" cy="2405575"/>
          </a:xfrm>
        </p:spPr>
        <p:txBody>
          <a:bodyPr>
            <a:normAutofit lnSpcReduction="10000"/>
          </a:bodyPr>
          <a:lstStyle/>
          <a:p>
            <a:r>
              <a:rPr lang="es-CL" dirty="0"/>
              <a:t>La medicina tiende </a:t>
            </a:r>
            <a:r>
              <a:rPr lang="es-CL" dirty="0">
                <a:solidFill>
                  <a:schemeClr val="bg1"/>
                </a:solidFill>
              </a:rPr>
              <a:t>a ver </a:t>
            </a:r>
            <a:r>
              <a:rPr lang="es-CL" dirty="0"/>
              <a:t>como ámbito apartado y misterioso a todos los fenómenos conductuales y emocionales humanos. </a:t>
            </a:r>
          </a:p>
          <a:p>
            <a:r>
              <a:rPr lang="es-CL" dirty="0"/>
              <a:t>La perspectiva biomédica llevada a un extremo redunda en una incomprensión del fenómeno humano limitándose a establecer parámetros bioquímicos, histológicos o anatómicos como criterios de validación de la patología. </a:t>
            </a: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9108" y="1394549"/>
            <a:ext cx="6008993" cy="2623056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777" y="458521"/>
            <a:ext cx="5506331" cy="3539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41839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14974" y="477662"/>
            <a:ext cx="10515600" cy="1325563"/>
          </a:xfrm>
        </p:spPr>
        <p:txBody>
          <a:bodyPr/>
          <a:lstStyle/>
          <a:p>
            <a:pPr algn="r"/>
            <a:r>
              <a:rPr lang="es-CL" b="1" dirty="0"/>
              <a:t>Ubicuidad de los fenómenos mentales.</a:t>
            </a:r>
            <a:br>
              <a:rPr lang="es-CL" b="1" dirty="0"/>
            </a:br>
            <a:r>
              <a:rPr lang="es-CL" b="1" dirty="0"/>
              <a:t>El modelo de consultoría y enlace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329268" y="2194552"/>
            <a:ext cx="4614203" cy="4346917"/>
          </a:xfrm>
        </p:spPr>
        <p:txBody>
          <a:bodyPr>
            <a:normAutofit fontScale="85000" lnSpcReduction="10000"/>
          </a:bodyPr>
          <a:lstStyle/>
          <a:p>
            <a:r>
              <a:rPr lang="es-CL" dirty="0"/>
              <a:t>El </a:t>
            </a:r>
            <a:r>
              <a:rPr lang="es-CL" dirty="0">
                <a:solidFill>
                  <a:schemeClr val="bg1"/>
                </a:solidFill>
              </a:rPr>
              <a:t>fe</a:t>
            </a:r>
            <a:r>
              <a:rPr lang="es-CL" dirty="0"/>
              <a:t>nómeno conductual, emotivo o cognitivo surge en todo ámbito donde haya seres humanos: el pabellón quirúrgico, la sala común, el consultorio externo, el laboratorio, la sala de espera, la consulta privada. </a:t>
            </a:r>
          </a:p>
          <a:p>
            <a:r>
              <a:rPr lang="es-CL" dirty="0"/>
              <a:t>Las habilidades requeridas para su detección y adecuado manejo deben obtenerse en forma progresiva, a través de técnicas específicas. Es central la relación directa entre los equipos para dicho desarrollo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976" y="2379727"/>
            <a:ext cx="6600825" cy="4189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63368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57176" y="154105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s-CL" sz="3600" b="1" dirty="0"/>
              <a:t>Formas de presentación de las alteraciones mentales. </a:t>
            </a:r>
            <a:br>
              <a:rPr lang="es-CL" sz="3600" b="1" dirty="0"/>
            </a:br>
            <a:r>
              <a:rPr lang="es-CL" sz="3600" b="1" dirty="0"/>
              <a:t>La fenomenología médica y la medicina antropológica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578144"/>
            <a:ext cx="4863146" cy="2220132"/>
          </a:xfrm>
          <a:prstGeom prst="rect">
            <a:avLst/>
          </a:prstGeom>
        </p:spPr>
      </p:pic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430129" y="2560314"/>
            <a:ext cx="6654346" cy="4091552"/>
          </a:xfrm>
        </p:spPr>
        <p:txBody>
          <a:bodyPr>
            <a:normAutofit fontScale="92500" lnSpcReduction="20000"/>
          </a:bodyPr>
          <a:lstStyle/>
          <a:p>
            <a:r>
              <a:rPr lang="es-CL" dirty="0"/>
              <a:t>El fenómeno que surge puede ser sobrecogedor (como un síndrome de gran angustia o depresión) y generar compasión o solidaridad, incomprensible (un cuadro delirante), o aún amenazador (una agitación psicomotora intensa). </a:t>
            </a:r>
          </a:p>
          <a:p>
            <a:r>
              <a:rPr lang="es-CL" dirty="0"/>
              <a:t>Puede confundir y colocar en jaque. </a:t>
            </a:r>
          </a:p>
          <a:p>
            <a:r>
              <a:rPr lang="es-CL" dirty="0"/>
              <a:t>Puede colocarse en contra del deseo del médico</a:t>
            </a:r>
          </a:p>
          <a:p>
            <a:r>
              <a:rPr lang="es-CL" dirty="0"/>
              <a:t>Suele producirse entonces una reacción de frustración, tal vez de molestia, ante la presencia de fenómenos no calificables con parámetros biológicos o anatómicos.</a:t>
            </a: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3967092"/>
            <a:ext cx="3339905" cy="2783254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8046719" y="1458074"/>
            <a:ext cx="35172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L" sz="4400" dirty="0">
                <a:solidFill>
                  <a:schemeClr val="accent1">
                    <a:lumMod val="50000"/>
                  </a:schemeClr>
                </a:solidFill>
                <a:latin typeface="AR BERKLEY" panose="02000000000000000000" pitchFamily="2" charset="0"/>
              </a:rPr>
              <a:t>Integración</a:t>
            </a:r>
            <a:endParaRPr lang="es-CL" sz="3600" dirty="0">
              <a:solidFill>
                <a:schemeClr val="accent1">
                  <a:lumMod val="50000"/>
                </a:schemeClr>
              </a:solidFill>
              <a:latin typeface="AR BERKLEY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7400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092507" y="239156"/>
            <a:ext cx="6907235" cy="1674056"/>
          </a:xfrm>
        </p:spPr>
        <p:txBody>
          <a:bodyPr>
            <a:normAutofit/>
          </a:bodyPr>
          <a:lstStyle/>
          <a:p>
            <a:pPr algn="ctr"/>
            <a:r>
              <a:rPr lang="es-CL" sz="5400" b="1" dirty="0"/>
              <a:t>Empatía y </a:t>
            </a:r>
            <a:br>
              <a:rPr lang="es-CL" sz="5400" b="1" dirty="0"/>
            </a:br>
            <a:r>
              <a:rPr lang="es-CL" sz="5400" b="1" dirty="0"/>
              <a:t>relación terapéutica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092507" y="3080826"/>
            <a:ext cx="6907236" cy="3573192"/>
          </a:xfrm>
        </p:spPr>
        <p:txBody>
          <a:bodyPr>
            <a:normAutofit fontScale="92500" lnSpcReduction="20000"/>
          </a:bodyPr>
          <a:lstStyle/>
          <a:p>
            <a:r>
              <a:rPr lang="es-CL" dirty="0"/>
              <a:t>Fenómenos normales, como el duelo, el envejecimiento, el paciente con una enfermedad terminal, o simplemente crónica, que traerán un sinnúmero de síntomas emocionales, conductuales y cognitivos en los que las personas pueden solicitar algún tipo de ayuda médica.</a:t>
            </a:r>
          </a:p>
          <a:p>
            <a:r>
              <a:rPr lang="es-CL" dirty="0"/>
              <a:t>En la gran mayoría de los casos una acción directa del médico o de la enfermera y de los otros miembros del equipo de salud podría ser más que suficiente para ofrecer una ayuda real al paciente.  </a:t>
            </a: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054" y="365124"/>
            <a:ext cx="4925453" cy="6288893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053" y="4060395"/>
            <a:ext cx="4930129" cy="1946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4626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10371"/>
            <a:ext cx="7607242" cy="5047629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25991" y="4866788"/>
            <a:ext cx="10515600" cy="1325563"/>
          </a:xfrm>
        </p:spPr>
        <p:txBody>
          <a:bodyPr>
            <a:normAutofit fontScale="90000"/>
          </a:bodyPr>
          <a:lstStyle/>
          <a:p>
            <a:pPr algn="r"/>
            <a:r>
              <a:rPr lang="es-CL" sz="4800" b="1" dirty="0"/>
              <a:t>Trabajo en equipo y </a:t>
            </a:r>
            <a:br>
              <a:rPr lang="es-CL" sz="4800" b="1" dirty="0"/>
            </a:br>
            <a:r>
              <a:rPr lang="es-CL" sz="4800" b="1" dirty="0"/>
              <a:t>borramiento de roles</a:t>
            </a:r>
          </a:p>
        </p:txBody>
      </p:sp>
      <p:sp>
        <p:nvSpPr>
          <p:cNvPr id="4" name="Rectángulo 3"/>
          <p:cNvSpPr/>
          <p:nvPr/>
        </p:nvSpPr>
        <p:spPr>
          <a:xfrm>
            <a:off x="5022166" y="307943"/>
            <a:ext cx="7010399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CL" sz="2400" dirty="0"/>
              <a:t>El equipo capaz de enfrentar el problema conductual, emotivo o cognitivo, y resolverlo sin necesidad más que de sus propios recursos o los de las </a:t>
            </a:r>
            <a:r>
              <a:rPr lang="es-CL" sz="2400" dirty="0">
                <a:solidFill>
                  <a:schemeClr val="bg1"/>
                </a:solidFill>
              </a:rPr>
              <a:t>redes sociales </a:t>
            </a:r>
            <a:r>
              <a:rPr lang="es-CL" sz="2400" dirty="0"/>
              <a:t>del paciente, se fortalece.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CL" sz="2400" dirty="0"/>
              <a:t>El médico es el responsable del diagnóstico y de la adecuada indicación de alternativas terapéuticas, de acuerdo a las guías clínicas y protocolos disponibles. Sus decisiones involucran un componente legal.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CL" sz="2400" dirty="0"/>
              <a:t>Las acciones de salud mental le competen a todos </a:t>
            </a:r>
            <a:r>
              <a:rPr lang="es-CL" sz="2400" dirty="0">
                <a:solidFill>
                  <a:schemeClr val="bg1"/>
                </a:solidFill>
              </a:rPr>
              <a:t>los miembros </a:t>
            </a:r>
            <a:r>
              <a:rPr lang="es-CL" sz="2400" dirty="0"/>
              <a:t>del equipo APS. </a:t>
            </a:r>
          </a:p>
        </p:txBody>
      </p:sp>
    </p:spTree>
    <p:extLst>
      <p:ext uri="{BB962C8B-B14F-4D97-AF65-F5344CB8AC3E}">
        <p14:creationId xmlns:p14="http://schemas.microsoft.com/office/powerpoint/2010/main" val="36218461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-132471" y="1875545"/>
            <a:ext cx="10515600" cy="1325563"/>
          </a:xfrm>
        </p:spPr>
        <p:txBody>
          <a:bodyPr/>
          <a:lstStyle/>
          <a:p>
            <a:pPr algn="r"/>
            <a:r>
              <a:rPr lang="es-CL" b="1" dirty="0" err="1"/>
              <a:t>Recovery</a:t>
            </a:r>
            <a:endParaRPr lang="es-CL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317588" y="3615397"/>
            <a:ext cx="6414867" cy="2969530"/>
          </a:xfrm>
        </p:spPr>
        <p:txBody>
          <a:bodyPr>
            <a:normAutofit fontScale="92500" lnSpcReduction="10000"/>
          </a:bodyPr>
          <a:lstStyle/>
          <a:p>
            <a:r>
              <a:rPr lang="es-CL" dirty="0"/>
              <a:t>Incluso en aquellos casos especiales que deben ser tratados por especialistas en algún periodo de su vida, una vez que el fenómeno ha sido controlado y compensado, son también ámbito del médico general y del equipo de salud de atención primaria en el seguimiento y sobre todo la rehabilitación y reinserción familiar y social. 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226" y="135694"/>
            <a:ext cx="5494268" cy="3479703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707" y="4527159"/>
            <a:ext cx="17145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24599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s-CL" b="1" dirty="0"/>
              <a:t>El ámbito del médico integral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008098" y="2996417"/>
            <a:ext cx="6921305" cy="3643534"/>
          </a:xfrm>
        </p:spPr>
        <p:txBody>
          <a:bodyPr>
            <a:normAutofit fontScale="92500" lnSpcReduction="10000"/>
          </a:bodyPr>
          <a:lstStyle/>
          <a:p>
            <a:r>
              <a:rPr lang="es-CL" dirty="0"/>
              <a:t>Aplicar las destrezas básicas para una adecuada relación médico paciente con énfasis en la entrevista de salud mental, el trabajo en equipo y su autocuidado </a:t>
            </a:r>
          </a:p>
          <a:p>
            <a:r>
              <a:rPr lang="es-CL" dirty="0"/>
              <a:t>Diagnosticar las principales enfermedades psiquiátricas y aplicar las medidas terapéuticas de acuerdo al nivel de competencias establecido para un médico integral. </a:t>
            </a:r>
          </a:p>
          <a:p>
            <a:r>
              <a:rPr lang="es-CL" dirty="0"/>
              <a:t>Conocer los principales temas de salud mental y su aplicación en la práctica médica general 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467" y="1690687"/>
            <a:ext cx="4386555" cy="4386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17959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E04067E-D3C8-41F0-BEB3-797055366E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s-CL" b="1" dirty="0"/>
              <a:t>Trastornos habituales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590D333-5DFA-4300-A7B4-F1C5C9A618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8321" y="1675698"/>
            <a:ext cx="8170889" cy="4889993"/>
          </a:xfrm>
        </p:spPr>
        <p:txBody>
          <a:bodyPr>
            <a:normAutofit fontScale="77500" lnSpcReduction="20000"/>
          </a:bodyPr>
          <a:lstStyle/>
          <a:p>
            <a:r>
              <a:rPr lang="es-CL" b="1" dirty="0">
                <a:solidFill>
                  <a:srgbClr val="C00000"/>
                </a:solidFill>
              </a:rPr>
              <a:t>Esquizofrenias</a:t>
            </a:r>
          </a:p>
          <a:p>
            <a:r>
              <a:rPr lang="es-CL" b="1" dirty="0">
                <a:solidFill>
                  <a:srgbClr val="C00000"/>
                </a:solidFill>
              </a:rPr>
              <a:t>Trastorno Afectivo Monopolar</a:t>
            </a:r>
          </a:p>
          <a:p>
            <a:r>
              <a:rPr lang="es-CL" b="1" dirty="0">
                <a:solidFill>
                  <a:srgbClr val="C00000"/>
                </a:solidFill>
              </a:rPr>
              <a:t>Trastorno Afectivo Bipolar</a:t>
            </a:r>
          </a:p>
          <a:p>
            <a:r>
              <a:rPr lang="es-CL" b="1" dirty="0">
                <a:solidFill>
                  <a:srgbClr val="C00000"/>
                </a:solidFill>
              </a:rPr>
              <a:t>Trastornos asociados al consumo de sustancias </a:t>
            </a:r>
          </a:p>
          <a:p>
            <a:r>
              <a:rPr lang="es-CL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Trastornos de Ansiedad</a:t>
            </a:r>
          </a:p>
          <a:p>
            <a:pPr lvl="1"/>
            <a:r>
              <a:rPr lang="es-CL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Trastornos adaptativos</a:t>
            </a:r>
          </a:p>
          <a:p>
            <a:pPr lvl="1"/>
            <a:r>
              <a:rPr lang="es-CL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Trastorno por estrés post traumático</a:t>
            </a:r>
          </a:p>
          <a:p>
            <a:pPr lvl="1"/>
            <a:r>
              <a:rPr lang="es-CL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Trastornos de ansiedad generalizada</a:t>
            </a:r>
          </a:p>
          <a:p>
            <a:pPr lvl="1"/>
            <a:r>
              <a:rPr lang="es-CL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Trastornos fóbicos</a:t>
            </a:r>
          </a:p>
          <a:p>
            <a:pPr lvl="1"/>
            <a:r>
              <a:rPr lang="es-CL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Trastorno Obsesivo Compulsivo</a:t>
            </a:r>
          </a:p>
          <a:p>
            <a:pPr lvl="1"/>
            <a:r>
              <a:rPr lang="es-CL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Trastorno por Crisis de Pánico (con o sin Agorafobia)</a:t>
            </a:r>
          </a:p>
          <a:p>
            <a:r>
              <a:rPr lang="es-CL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Demencias y otros trastornos de base orgánica </a:t>
            </a:r>
            <a:r>
              <a:rPr lang="es-CL" b="1">
                <a:solidFill>
                  <a:schemeClr val="tx1">
                    <a:lumMod val="95000"/>
                    <a:lumOff val="5000"/>
                  </a:schemeClr>
                </a:solidFill>
              </a:rPr>
              <a:t>(Epilepsia) //</a:t>
            </a:r>
            <a:r>
              <a:rPr lang="es-CL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DELIRIUM</a:t>
            </a:r>
          </a:p>
          <a:p>
            <a:r>
              <a:rPr lang="es-CL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Trastornos del desarrollo</a:t>
            </a:r>
          </a:p>
          <a:p>
            <a:r>
              <a:rPr lang="es-CL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Trastornos de la Personalidad</a:t>
            </a:r>
          </a:p>
          <a:p>
            <a:endParaRPr lang="es-CL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0478068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1 Título">
            <a:extLst>
              <a:ext uri="{FF2B5EF4-FFF2-40B4-BE49-F238E27FC236}">
                <a16:creationId xmlns:a16="http://schemas.microsoft.com/office/drawing/2014/main" id="{6EC525B6-D305-4407-9C94-BBA9076E27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4080" y="839813"/>
            <a:ext cx="8229600" cy="1008063"/>
          </a:xfrm>
        </p:spPr>
        <p:txBody>
          <a:bodyPr>
            <a:normAutofit/>
          </a:bodyPr>
          <a:lstStyle/>
          <a:p>
            <a:r>
              <a:rPr lang="es-ES" altLang="es-CL" b="1" dirty="0">
                <a:ea typeface="ＭＳ Ｐゴシック" panose="020B0600070205080204" pitchFamily="34" charset="-128"/>
              </a:rPr>
              <a:t>Garantías de acceso y oportunidad</a:t>
            </a:r>
          </a:p>
        </p:txBody>
      </p:sp>
      <p:sp>
        <p:nvSpPr>
          <p:cNvPr id="71682" name="2 Marcador de contenido">
            <a:extLst>
              <a:ext uri="{FF2B5EF4-FFF2-40B4-BE49-F238E27FC236}">
                <a16:creationId xmlns:a16="http://schemas.microsoft.com/office/drawing/2014/main" id="{53E5E855-C91E-48B7-8F40-9ECDF382E4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26356" y="2861091"/>
            <a:ext cx="6715589" cy="3891401"/>
          </a:xfrm>
        </p:spPr>
        <p:txBody>
          <a:bodyPr/>
          <a:lstStyle/>
          <a:p>
            <a:r>
              <a:rPr lang="es-ES" altLang="es-CL" dirty="0">
                <a:ea typeface="ＭＳ Ｐゴシック" panose="020B0600070205080204" pitchFamily="34" charset="-128"/>
              </a:rPr>
              <a:t>Esquizofrenia, 2005</a:t>
            </a:r>
          </a:p>
          <a:p>
            <a:pPr lvl="1"/>
            <a:r>
              <a:rPr lang="es-ES" altLang="es-CL" dirty="0">
                <a:ea typeface="ＭＳ Ｐゴシック" panose="020B0600070205080204" pitchFamily="34" charset="-128"/>
              </a:rPr>
              <a:t>Sospecha de primer brote</a:t>
            </a:r>
          </a:p>
          <a:p>
            <a:pPr lvl="1"/>
            <a:r>
              <a:rPr lang="es-ES" altLang="es-CL" dirty="0">
                <a:ea typeface="ＭＳ Ｐゴシック" panose="020B0600070205080204" pitchFamily="34" charset="-128"/>
              </a:rPr>
              <a:t>Tratamiento primer año</a:t>
            </a:r>
          </a:p>
          <a:p>
            <a:pPr lvl="1"/>
            <a:r>
              <a:rPr lang="es-ES" altLang="es-CL" dirty="0">
                <a:ea typeface="ＭＳ Ｐゴシック" panose="020B0600070205080204" pitchFamily="34" charset="-128"/>
              </a:rPr>
              <a:t>Tratamiento segundo año en adelante </a:t>
            </a:r>
          </a:p>
          <a:p>
            <a:r>
              <a:rPr lang="es-ES" altLang="es-CL" dirty="0">
                <a:ea typeface="ＭＳ Ｐゴシック" panose="020B0600070205080204" pitchFamily="34" charset="-128"/>
              </a:rPr>
              <a:t>Depresión en mayores de 15 años, 2006</a:t>
            </a:r>
          </a:p>
          <a:p>
            <a:pPr lvl="1"/>
            <a:r>
              <a:rPr lang="es-ES" altLang="es-CL" dirty="0">
                <a:ea typeface="ＭＳ Ｐゴシック" panose="020B0600070205080204" pitchFamily="34" charset="-128"/>
              </a:rPr>
              <a:t>Episodio depresivo leve, moderado o grave</a:t>
            </a:r>
          </a:p>
          <a:p>
            <a:pPr lvl="1"/>
            <a:r>
              <a:rPr lang="es-ES" altLang="es-CL" dirty="0">
                <a:ea typeface="ＭＳ Ｐゴシック" panose="020B0600070205080204" pitchFamily="34" charset="-128"/>
              </a:rPr>
              <a:t>Trastorno depresivo recurrente</a:t>
            </a:r>
          </a:p>
          <a:p>
            <a:pPr lvl="1"/>
            <a:r>
              <a:rPr lang="es-ES" altLang="es-CL" dirty="0">
                <a:ea typeface="ＭＳ Ｐゴシック" panose="020B0600070205080204" pitchFamily="34" charset="-128"/>
              </a:rPr>
              <a:t>Distimia</a:t>
            </a:r>
          </a:p>
          <a:p>
            <a:pPr lvl="1"/>
            <a:r>
              <a:rPr lang="es-ES" altLang="es-CL" dirty="0">
                <a:ea typeface="ＭＳ Ｐゴシック" panose="020B0600070205080204" pitchFamily="34" charset="-128"/>
              </a:rPr>
              <a:t>Trastorno bipolar, episodio actual depresivo*</a:t>
            </a:r>
          </a:p>
        </p:txBody>
      </p:sp>
    </p:spTree>
    <p:extLst>
      <p:ext uri="{BB962C8B-B14F-4D97-AF65-F5344CB8AC3E}">
        <p14:creationId xmlns:p14="http://schemas.microsoft.com/office/powerpoint/2010/main" val="17323438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2 Marcador de contenido">
            <a:extLst>
              <a:ext uri="{FF2B5EF4-FFF2-40B4-BE49-F238E27FC236}">
                <a16:creationId xmlns:a16="http://schemas.microsoft.com/office/drawing/2014/main" id="{647DC6EE-8068-4BE4-BF61-68C1408ED2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30263" y="3267563"/>
            <a:ext cx="7461737" cy="3590437"/>
          </a:xfrm>
        </p:spPr>
        <p:txBody>
          <a:bodyPr>
            <a:normAutofit/>
          </a:bodyPr>
          <a:lstStyle/>
          <a:p>
            <a:r>
              <a:rPr lang="es-ES" altLang="es-CL" dirty="0">
                <a:ea typeface="ＭＳ Ｐゴシック" panose="020B0600070205080204" pitchFamily="34" charset="-128"/>
              </a:rPr>
              <a:t>Consumo perjudicial y dependencia de </a:t>
            </a:r>
          </a:p>
          <a:p>
            <a:pPr marL="0" indent="0">
              <a:buNone/>
            </a:pPr>
            <a:r>
              <a:rPr lang="es-ES" altLang="es-CL" dirty="0">
                <a:ea typeface="ＭＳ Ｐゴシック" panose="020B0600070205080204" pitchFamily="34" charset="-128"/>
              </a:rPr>
              <a:t>alcohol y drogas en menores de 20 años, 2007</a:t>
            </a:r>
          </a:p>
          <a:p>
            <a:pPr lvl="1"/>
            <a:r>
              <a:rPr lang="es-ES" altLang="es-CL" dirty="0">
                <a:ea typeface="ＭＳ Ｐゴシック" panose="020B0600070205080204" pitchFamily="34" charset="-128"/>
              </a:rPr>
              <a:t>Plan ambulatorio básico</a:t>
            </a:r>
          </a:p>
          <a:p>
            <a:pPr lvl="1"/>
            <a:r>
              <a:rPr lang="es-ES" altLang="es-CL" dirty="0">
                <a:ea typeface="ＭＳ Ｐゴシック" panose="020B0600070205080204" pitchFamily="34" charset="-128"/>
              </a:rPr>
              <a:t>Plan de seguimiento</a:t>
            </a:r>
          </a:p>
          <a:p>
            <a:r>
              <a:rPr lang="es-ES" altLang="es-CL" dirty="0">
                <a:ea typeface="ＭＳ Ｐゴシック" panose="020B0600070205080204" pitchFamily="34" charset="-128"/>
              </a:rPr>
              <a:t>Trastorno Bipolar en personas de 15 años y más</a:t>
            </a:r>
          </a:p>
          <a:p>
            <a:pPr lvl="1"/>
            <a:r>
              <a:rPr lang="es-ES" altLang="es-CL" dirty="0">
                <a:ea typeface="ＭＳ Ｐゴシック" panose="020B0600070205080204" pitchFamily="34" charset="-128"/>
              </a:rPr>
              <a:t>Episodio depresivo</a:t>
            </a:r>
          </a:p>
          <a:p>
            <a:pPr lvl="1"/>
            <a:r>
              <a:rPr lang="es-ES" altLang="es-CL" dirty="0">
                <a:ea typeface="ＭＳ Ｐゴシック" panose="020B0600070205080204" pitchFamily="34" charset="-128"/>
              </a:rPr>
              <a:t>Episodio maníaco o hipomaníaco</a:t>
            </a:r>
          </a:p>
          <a:p>
            <a:pPr lvl="1"/>
            <a:r>
              <a:rPr lang="es-ES" altLang="es-CL" dirty="0">
                <a:ea typeface="ＭＳ Ｐゴシック" panose="020B0600070205080204" pitchFamily="34" charset="-128"/>
              </a:rPr>
              <a:t>Episodio mixto</a:t>
            </a:r>
          </a:p>
        </p:txBody>
      </p:sp>
    </p:spTree>
    <p:extLst>
      <p:ext uri="{BB962C8B-B14F-4D97-AF65-F5344CB8AC3E}">
        <p14:creationId xmlns:p14="http://schemas.microsoft.com/office/powerpoint/2010/main" val="7020717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5513" y="416314"/>
            <a:ext cx="9382919" cy="695031"/>
          </a:xfrm>
          <a:prstGeom prst="rect">
            <a:avLst/>
          </a:prstGeom>
        </p:spPr>
      </p:pic>
      <p:pic>
        <p:nvPicPr>
          <p:cNvPr id="5" name="Marcador de contenido 4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433711" y="1333530"/>
            <a:ext cx="7301132" cy="5273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21349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897" y="1621052"/>
            <a:ext cx="11130201" cy="2819131"/>
          </a:xfrm>
          <a:prstGeom prst="rect">
            <a:avLst/>
          </a:prstGeom>
        </p:spPr>
      </p:pic>
      <p:sp>
        <p:nvSpPr>
          <p:cNvPr id="6" name="Título 5">
            <a:extLst>
              <a:ext uri="{FF2B5EF4-FFF2-40B4-BE49-F238E27FC236}">
                <a16:creationId xmlns:a16="http://schemas.microsoft.com/office/drawing/2014/main" id="{AEEB667E-2769-40EA-83D2-8437DE7B3F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1091522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86623"/>
            <a:ext cx="10515600" cy="6484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24428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6257" y="182911"/>
            <a:ext cx="8693093" cy="6442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1659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3211" y="369543"/>
            <a:ext cx="10020253" cy="6115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00056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9625" y="365125"/>
            <a:ext cx="9496566" cy="6130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95520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6742" y="372415"/>
            <a:ext cx="8276864" cy="1228124"/>
          </a:xfrm>
          <a:prstGeom prst="rect">
            <a:avLst/>
          </a:prstGeom>
        </p:spPr>
      </p:pic>
      <p:pic>
        <p:nvPicPr>
          <p:cNvPr id="5" name="Marcador de contenido 4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18789" y="2518117"/>
            <a:ext cx="10711403" cy="3038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9626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5651" y="717455"/>
            <a:ext cx="10736620" cy="5222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392772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467" y="365125"/>
            <a:ext cx="11269921" cy="6114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79439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6430" y="349627"/>
            <a:ext cx="9566031" cy="6189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7849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5" name="Marcador de contenido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92198" y="3641971"/>
            <a:ext cx="11034183" cy="2604084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956" y="281354"/>
            <a:ext cx="11025230" cy="3207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13110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3810" y="1378634"/>
            <a:ext cx="11005470" cy="4093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47801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320" y="54512"/>
            <a:ext cx="10795583" cy="3940703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321" y="3988418"/>
            <a:ext cx="10795583" cy="2801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777303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38" y="451225"/>
            <a:ext cx="12073190" cy="5725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676920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5" name="Marcador de contenido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85610" y="3214765"/>
            <a:ext cx="11074155" cy="2356041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746" y="334450"/>
            <a:ext cx="11036452" cy="2507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130823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72" y="58591"/>
            <a:ext cx="12056256" cy="6665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94879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17899"/>
            <a:ext cx="10515599" cy="6638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6749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242" y="145110"/>
            <a:ext cx="10957324" cy="2244784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242" y="2453246"/>
            <a:ext cx="10957324" cy="4266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90061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E4BE78C0-DD69-4DE1-B808-C5E3DA59E28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661" y="148807"/>
            <a:ext cx="10755441" cy="6477165"/>
          </a:xfrm>
        </p:spPr>
      </p:pic>
      <p:sp>
        <p:nvSpPr>
          <p:cNvPr id="7" name="Título 1">
            <a:extLst>
              <a:ext uri="{FF2B5EF4-FFF2-40B4-BE49-F238E27FC236}">
                <a16:creationId xmlns:a16="http://schemas.microsoft.com/office/drawing/2014/main" id="{4B3958BC-8336-4F8C-B4B1-1758A7B6CD09}"/>
              </a:ext>
            </a:extLst>
          </p:cNvPr>
          <p:cNvSpPr txBox="1">
            <a:spLocks/>
          </p:cNvSpPr>
          <p:nvPr/>
        </p:nvSpPr>
        <p:spPr>
          <a:xfrm>
            <a:off x="4965895" y="3612413"/>
            <a:ext cx="542895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L" sz="5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FIN</a:t>
            </a:r>
            <a:endParaRPr lang="es-CL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3541519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7988</TotalTime>
  <Words>891</Words>
  <Application>Microsoft Office PowerPoint</Application>
  <PresentationFormat>Panorámica</PresentationFormat>
  <Paragraphs>103</Paragraphs>
  <Slides>38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38</vt:i4>
      </vt:variant>
    </vt:vector>
  </HeadingPairs>
  <TitlesOfParts>
    <vt:vector size="43" baseType="lpstr">
      <vt:lpstr>AR BERKLEY</vt:lpstr>
      <vt:lpstr>Arial</vt:lpstr>
      <vt:lpstr>Calibri</vt:lpstr>
      <vt:lpstr>Calibri Light</vt:lpstr>
      <vt:lpstr>Tema de Office</vt:lpstr>
      <vt:lpstr>Atención de Salud Mental en el nivel primario de atención</vt:lpstr>
      <vt:lpstr>Introducción</vt:lpstr>
      <vt:lpstr>El Modelo Gravitacional</vt:lpstr>
      <vt:lpstr>La decisión de consultar</vt:lpstr>
      <vt:lpstr>EL SEGUNDO Y TERCER FILTRO</vt:lpstr>
      <vt:lpstr>Presentación de PowerPoint</vt:lpstr>
      <vt:lpstr>Severidad y patrón de los síntomas</vt:lpstr>
      <vt:lpstr>Ruptura de los mecanismos de adaptación habituales</vt:lpstr>
      <vt:lpstr>Conducta activa de búsqueda de ayuda</vt:lpstr>
      <vt:lpstr>Sesgos en Salud Mental</vt:lpstr>
      <vt:lpstr>Ubicuidad de los fenómenos mentales. El modelo de consultoría y enlace</vt:lpstr>
      <vt:lpstr>Formas de presentación de las alteraciones mentales.  La fenomenología médica y la medicina antropológica</vt:lpstr>
      <vt:lpstr>Empatía y  relación terapéutica</vt:lpstr>
      <vt:lpstr>Trabajo en equipo y  borramiento de roles</vt:lpstr>
      <vt:lpstr>Recovery</vt:lpstr>
      <vt:lpstr>El ámbito del médico integral</vt:lpstr>
      <vt:lpstr>Trastornos habituales</vt:lpstr>
      <vt:lpstr>Garantías de acceso y oportunidad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</dc:creator>
  <cp:lastModifiedBy> </cp:lastModifiedBy>
  <cp:revision>69</cp:revision>
  <dcterms:created xsi:type="dcterms:W3CDTF">2017-04-17T16:07:09Z</dcterms:created>
  <dcterms:modified xsi:type="dcterms:W3CDTF">2019-07-23T21:13:57Z</dcterms:modified>
</cp:coreProperties>
</file>